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3" r:id="rId7"/>
    <p:sldId id="264" r:id="rId8"/>
    <p:sldId id="261" r:id="rId9"/>
    <p:sldId id="262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640FB-93EA-E8BF-A0B6-473B92BC98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F3A335-8584-3037-5397-35E2DB3D90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B4678-9F81-5C47-C329-A675A6D27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1AEA9-2E64-4543-9D91-9FF84D532EC6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12CA3-C20E-907B-E898-82AE8DEB8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FE477-66F4-3D91-EE80-59FCD38C9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48DB-64D4-4E68-AC5E-3F6C35F7C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733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C1357-FB2E-9557-C26E-6FF873805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03830-09C8-CC4D-BDE9-AAAB4B5E35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9BB8A-B04E-364D-C99E-ADBD2A837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1AEA9-2E64-4543-9D91-9FF84D532EC6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D2F41-834B-33C0-D51A-2D430C668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E9D8D-889A-6F42-5FE1-1723492AC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48DB-64D4-4E68-AC5E-3F6C35F7C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00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B37009-D981-E5C2-8900-E53C3CE570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8E9FE1-DC3C-285E-FE23-ABF3A21E17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D26BA-F6C9-DA42-CA0B-A72DEA773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1AEA9-2E64-4543-9D91-9FF84D532EC6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A1259-D436-1D5C-9463-32D7F612C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7FC92-0A62-AB4F-95AC-476FA2ADC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48DB-64D4-4E68-AC5E-3F6C35F7C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15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AC051-8194-D418-B3BA-82799E9C7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2D5A2-E64A-80EA-E9B9-96956201A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CE732-139E-2126-3EFB-C95593D05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1AEA9-2E64-4543-9D91-9FF84D532EC6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15CE0-F9BF-3D41-D486-18E02F720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5F01E-2787-E77D-5282-7EF4A0B65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48DB-64D4-4E68-AC5E-3F6C35F7C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879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5C8FD-E84F-CC93-31C2-0D8B7953E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5FA8F9-BACA-2E3E-7E43-F27E3171E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A5EF8-59B8-4D9C-324D-14E57E824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1AEA9-2E64-4543-9D91-9FF84D532EC6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1E87F-6162-B8B3-01C3-0FE7E2AB3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B8E0D-A2E7-E2B3-6BD6-276BC0F02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48DB-64D4-4E68-AC5E-3F6C35F7C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67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B5AE8-20EA-6201-1795-F79123B58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A7997-A566-B3E1-9D62-DE1E932A53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052EBB-F0EF-8727-695F-413D53401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69F54D-1D97-E3CA-D674-E8FE72DF7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1AEA9-2E64-4543-9D91-9FF84D532EC6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21FCF0-B1D4-9C5D-2101-0C414EE4E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8A147B-4B87-9F09-EE2A-51F95EF02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48DB-64D4-4E68-AC5E-3F6C35F7C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74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C9DF0-1074-135E-71EA-A25DE1D91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DD583-47B2-6C98-DB97-97D6867F3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DB9BFD-96A6-F4F6-082C-FBFD05EFFE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DE8833-2EA2-53F8-C681-FEE4BBD69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724871-46EF-D368-7BE9-F0C4563FAA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6E80D7-0BAF-8B49-6393-016929C87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1AEA9-2E64-4543-9D91-9FF84D532EC6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B95015-7BDF-8D6C-EDB1-0DB37FB06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DF1987-4B83-EFD9-8392-53A624D1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48DB-64D4-4E68-AC5E-3F6C35F7C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A7E62-435E-1063-13EC-C8369B66F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87F85D-8351-7184-0A1D-738346259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1AEA9-2E64-4543-9D91-9FF84D532EC6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40A6CF-A0E5-D95D-C485-84FF1E8D3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08DB62-83F1-3BA2-7509-540E37553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48DB-64D4-4E68-AC5E-3F6C35F7C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04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EA73DE-C271-C572-0FDA-021F06569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1AEA9-2E64-4543-9D91-9FF84D532EC6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ABC543-2802-DBC9-E043-3758D3BB4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3E6929-3202-B9FA-7C2E-B80D6697D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48DB-64D4-4E68-AC5E-3F6C35F7C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17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C15ED-8767-1247-E58D-D3A987240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6DBFD-B46B-358E-C85D-20BD431DB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747FCE-1102-74EE-B546-FC69593E47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9F0ABA-45E9-4DE4-2260-E72596D7E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1AEA9-2E64-4543-9D91-9FF84D532EC6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5D57E0-BC33-C9B2-DA11-5A4D4EB6E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599E0-5367-2141-D7D4-92D890844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48DB-64D4-4E68-AC5E-3F6C35F7C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91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9A379-E539-2E35-1572-32544AD01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BD376A-882D-893D-CF3F-9212709D04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A3CA5F-EC36-08D1-19AD-E37B692C40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A73A96-7B6A-21BC-BE71-9CEB8F5E4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1AEA9-2E64-4543-9D91-9FF84D532EC6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D73A22-A541-7716-2F1E-FC11AA907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472D8-6399-55FB-FBBC-23AEDBE24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48DB-64D4-4E68-AC5E-3F6C35F7C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78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AAA73B-3CB2-B95C-AD96-7013AEB0C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6A568-2E2A-91CD-CBC3-106E6A476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07B78-749F-F8AD-47DF-7D33E4DC9E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1AEA9-2E64-4543-9D91-9FF84D532EC6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82D43-AE0B-C386-EFA7-A5FDA77F5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1B6CD-883A-746E-9391-040FC6C0C0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D48DB-64D4-4E68-AC5E-3F6C35F7C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45F1D-491B-DDD2-0680-BCB76A4CFE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Clot in the lung that will not come out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A79265-F911-C1F2-72AC-B1465A6C1F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3440" y="5384800"/>
            <a:ext cx="3302000" cy="1087120"/>
          </a:xfrm>
        </p:spPr>
        <p:txBody>
          <a:bodyPr>
            <a:normAutofit/>
          </a:bodyPr>
          <a:lstStyle/>
          <a:p>
            <a:pPr algn="l"/>
            <a:r>
              <a:rPr lang="en-US" sz="1800" dirty="0"/>
              <a:t>EO O’Brien</a:t>
            </a:r>
          </a:p>
          <a:p>
            <a:pPr algn="l"/>
            <a:r>
              <a:rPr lang="en-US" sz="1800" dirty="0"/>
              <a:t>Department of </a:t>
            </a:r>
            <a:r>
              <a:rPr lang="en-US" sz="1800" dirty="0" err="1"/>
              <a:t>Anesthesilogy</a:t>
            </a:r>
            <a:endParaRPr lang="en-US" sz="1800" dirty="0"/>
          </a:p>
          <a:p>
            <a:pPr algn="l"/>
            <a:r>
              <a:rPr lang="en-US" sz="1800" dirty="0"/>
              <a:t>UCSD</a:t>
            </a:r>
          </a:p>
        </p:txBody>
      </p:sp>
    </p:spTree>
    <p:extLst>
      <p:ext uri="{BB962C8B-B14F-4D97-AF65-F5344CB8AC3E}">
        <p14:creationId xmlns:p14="http://schemas.microsoft.com/office/powerpoint/2010/main" val="1244537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8BC05-ADE7-D421-BABB-CBC44985C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Plan!</a:t>
            </a:r>
          </a:p>
        </p:txBody>
      </p:sp>
      <p:pic>
        <p:nvPicPr>
          <p:cNvPr id="13" name="Content Placeholder 12" descr="Diagram of a human body with a needle attached to it&#10;&#10;Description automatically generated">
            <a:extLst>
              <a:ext uri="{FF2B5EF4-FFF2-40B4-BE49-F238E27FC236}">
                <a16:creationId xmlns:a16="http://schemas.microsoft.com/office/drawing/2014/main" id="{1BDE246B-CE1B-C0FA-AF38-920CB8CA78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70" y="1496978"/>
            <a:ext cx="10224670" cy="5361022"/>
          </a:xfrm>
        </p:spPr>
      </p:pic>
    </p:spTree>
    <p:extLst>
      <p:ext uri="{BB962C8B-B14F-4D97-AF65-F5344CB8AC3E}">
        <p14:creationId xmlns:p14="http://schemas.microsoft.com/office/powerpoint/2010/main" val="4033224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3B302-5FE7-29F0-E7FE-4922F924E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27BDF-66BC-C8C7-1BF9-2B12CE54F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23989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Clot is easy to grasp.</a:t>
            </a:r>
          </a:p>
          <a:p>
            <a:r>
              <a:rPr lang="en-US" dirty="0"/>
              <a:t>Can be pulled up out of the bronchus.</a:t>
            </a:r>
          </a:p>
          <a:p>
            <a:r>
              <a:rPr lang="en-US" dirty="0"/>
              <a:t>Goes into but not through the ETT.</a:t>
            </a:r>
          </a:p>
          <a:p>
            <a:r>
              <a:rPr lang="en-US" dirty="0"/>
              <a:t>Can break off small pieces, but it still obstructs the left side.</a:t>
            </a:r>
          </a:p>
          <a:p>
            <a:r>
              <a:rPr lang="en-US" dirty="0"/>
              <a:t>Resident, fellow try for 1 hour.</a:t>
            </a:r>
          </a:p>
          <a:p>
            <a:r>
              <a:rPr lang="en-US" dirty="0"/>
              <a:t>Patient is still hypoxemic and pressor requirement is now very high.</a:t>
            </a:r>
          </a:p>
          <a:p>
            <a:endParaRPr lang="en-US" dirty="0"/>
          </a:p>
          <a:p>
            <a:r>
              <a:rPr lang="en-US" dirty="0"/>
              <a:t>We call Interventional Pulmonology (cryotherapy?) and CT surgery (ECMO).</a:t>
            </a:r>
          </a:p>
          <a:p>
            <a:r>
              <a:rPr lang="en-US" dirty="0"/>
              <a:t>Patient starts to code.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069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A4C53-EC1E-877D-1E4B-7C4554052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Stroke of Luck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65360-681F-7831-E5A7-6AEC6A7AA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120" y="2035809"/>
            <a:ext cx="10515600" cy="3602991"/>
          </a:xfrm>
        </p:spPr>
        <p:txBody>
          <a:bodyPr/>
          <a:lstStyle/>
          <a:p>
            <a:r>
              <a:rPr lang="en-US" dirty="0"/>
              <a:t>Trying to push the clot into the R mainstem bronchus fails.</a:t>
            </a:r>
          </a:p>
          <a:p>
            <a:r>
              <a:rPr lang="en-US" dirty="0"/>
              <a:t>It doesn’t move, but the therapeutic scope penetrates the clot</a:t>
            </a:r>
          </a:p>
          <a:p>
            <a:r>
              <a:rPr lang="en-US" dirty="0"/>
              <a:t>Apply suction to the working channel of the scope and the clot gets sucked around the tip of the scope.</a:t>
            </a:r>
          </a:p>
          <a:p>
            <a:r>
              <a:rPr lang="en-US" dirty="0"/>
              <a:t>The clot shrinks under suction.</a:t>
            </a:r>
          </a:p>
          <a:p>
            <a:r>
              <a:rPr lang="en-US" dirty="0"/>
              <a:t>Able to pull the whole clot out through the ETT.</a:t>
            </a:r>
          </a:p>
          <a:p>
            <a:r>
              <a:rPr lang="en-US" dirty="0"/>
              <a:t>Able to ventilate both lungs and gas exchange improves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91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E0D6F-5AE9-A0CD-681B-DB3D5D895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30162"/>
            <a:ext cx="5257800" cy="1016318"/>
          </a:xfrm>
        </p:spPr>
        <p:txBody>
          <a:bodyPr/>
          <a:lstStyle/>
          <a:p>
            <a:r>
              <a:rPr lang="en-US" dirty="0"/>
              <a:t>Some lessons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7D8DB-AE7D-420C-879B-5787E8B8C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812800"/>
            <a:ext cx="5857240" cy="515112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Endobronchial grasping forceps and baskets are designed to biopsy discreet endobronchial masses, not blood clots.</a:t>
            </a:r>
          </a:p>
          <a:p>
            <a:r>
              <a:rPr lang="en-US" dirty="0"/>
              <a:t>Large clots may be too big to maneuver a </a:t>
            </a:r>
            <a:r>
              <a:rPr lang="en-US" dirty="0" err="1"/>
              <a:t>Fogerty</a:t>
            </a:r>
            <a:r>
              <a:rPr lang="en-US" dirty="0"/>
              <a:t> catheter past.</a:t>
            </a:r>
          </a:p>
          <a:p>
            <a:r>
              <a:rPr lang="en-US" dirty="0"/>
              <a:t>Completely obstructed ventilation to one side of the lung will induce hypoxemic pulmonary vasoconstriction and can direct blood flow to the other lung.*</a:t>
            </a:r>
          </a:p>
          <a:p>
            <a:r>
              <a:rPr lang="en-US" dirty="0"/>
              <a:t>This burden may compromise the right heart and worsen LV filling.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red blood vessels on a blue fabric&#10;&#10;Description automatically generated">
            <a:extLst>
              <a:ext uri="{FF2B5EF4-FFF2-40B4-BE49-F238E27FC236}">
                <a16:creationId xmlns:a16="http://schemas.microsoft.com/office/drawing/2014/main" id="{5AB29905-F405-C0C0-5A80-92EB0AB9D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2" y="240983"/>
            <a:ext cx="5022850" cy="57229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CFF9E5-3002-B5FE-5F80-220D614C8B91}"/>
              </a:ext>
            </a:extLst>
          </p:cNvPr>
          <p:cNvSpPr txBox="1"/>
          <p:nvPr/>
        </p:nvSpPr>
        <p:spPr>
          <a:xfrm>
            <a:off x="434340" y="634494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*Afzelius P et. al. Abolished ventilation and perfusion of lung caused by blood clot in the left main bronchus:  auto-downregulation of pulmonary arterial blood supply. BMJ Case Rep 2015. doi:10:1136/bcr-2015-209289</a:t>
            </a:r>
          </a:p>
        </p:txBody>
      </p:sp>
    </p:spTree>
    <p:extLst>
      <p:ext uri="{BB962C8B-B14F-4D97-AF65-F5344CB8AC3E}">
        <p14:creationId xmlns:p14="http://schemas.microsoft.com/office/powerpoint/2010/main" val="3227410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19DA4-8B99-1D95-3315-FF4A3186C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2315"/>
          </a:xfrm>
        </p:spPr>
        <p:txBody>
          <a:bodyPr/>
          <a:lstStyle/>
          <a:p>
            <a:r>
              <a:rPr lang="en-US" dirty="0"/>
              <a:t>Case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60751-F9D9-D1D8-8857-ED39C18C4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10515600" cy="4328160"/>
          </a:xfrm>
        </p:spPr>
        <p:txBody>
          <a:bodyPr>
            <a:normAutofit/>
          </a:bodyPr>
          <a:lstStyle/>
          <a:p>
            <a:r>
              <a:rPr lang="en-US" dirty="0"/>
              <a:t>64 M with a PMH s/f AHA Class D CHF (EF &lt; 20%) on inotropic support on the floor was 5 days post-op from placement of an </a:t>
            </a:r>
            <a:r>
              <a:rPr lang="en-US" dirty="0" err="1"/>
              <a:t>Impella</a:t>
            </a:r>
            <a:r>
              <a:rPr lang="en-US" dirty="0"/>
              <a:t> 5.5 LVAD in the OR</a:t>
            </a:r>
          </a:p>
          <a:p>
            <a:r>
              <a:rPr lang="en-US" dirty="0"/>
              <a:t>In the ICU he became progressively hypoxemic with elevated airway pressures on the ventilator.</a:t>
            </a:r>
          </a:p>
          <a:p>
            <a:r>
              <a:rPr lang="en-US" dirty="0"/>
              <a:t>He has been intubated and ventilated since surgery with a 7.5 cuffed ETT.  At the end of the case, a L. straight 28F chest tube was placed.  This procedure was complicated by hemothorax from presumed tube penetration into lung parenchyma and ongoing hemoptysis.  The chest tube had been removed.</a:t>
            </a:r>
          </a:p>
        </p:txBody>
      </p:sp>
    </p:spTree>
    <p:extLst>
      <p:ext uri="{BB962C8B-B14F-4D97-AF65-F5344CB8AC3E}">
        <p14:creationId xmlns:p14="http://schemas.microsoft.com/office/powerpoint/2010/main" val="2887513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11624-B4BB-63A3-2A0A-D71BD3239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376680" cy="793115"/>
          </a:xfrm>
        </p:spPr>
        <p:txBody>
          <a:bodyPr/>
          <a:lstStyle/>
          <a:p>
            <a:r>
              <a:rPr lang="en-US" dirty="0"/>
              <a:t>CXR</a:t>
            </a:r>
          </a:p>
        </p:txBody>
      </p:sp>
      <p:pic>
        <p:nvPicPr>
          <p:cNvPr id="5" name="Content Placeholder 4" descr="An x-ray of a chest&#10;&#10;Description automatically generated">
            <a:extLst>
              <a:ext uri="{FF2B5EF4-FFF2-40B4-BE49-F238E27FC236}">
                <a16:creationId xmlns:a16="http://schemas.microsoft.com/office/drawing/2014/main" id="{87486090-7B00-DCCB-FE48-B17E4F3922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1" y="1158240"/>
            <a:ext cx="9398000" cy="5394960"/>
          </a:xfrm>
        </p:spPr>
      </p:pic>
    </p:spTree>
    <p:extLst>
      <p:ext uri="{BB962C8B-B14F-4D97-AF65-F5344CB8AC3E}">
        <p14:creationId xmlns:p14="http://schemas.microsoft.com/office/powerpoint/2010/main" val="3933008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38460-2864-E502-0147-26F7B7203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10774-2903-4A88-0294-38EC10DB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2881"/>
            <a:ext cx="10515600" cy="3810000"/>
          </a:xfrm>
        </p:spPr>
        <p:txBody>
          <a:bodyPr/>
          <a:lstStyle/>
          <a:p>
            <a:r>
              <a:rPr lang="en-US" dirty="0"/>
              <a:t>The patient had been receiving heparin through the purge channel in the </a:t>
            </a:r>
            <a:r>
              <a:rPr lang="en-US" dirty="0" err="1"/>
              <a:t>Impella</a:t>
            </a:r>
            <a:r>
              <a:rPr lang="en-US" dirty="0"/>
              <a:t>, but no other anti-coagulation until POD 4.  The purge solution was changed to bicarbonate-based solution at that time.</a:t>
            </a:r>
          </a:p>
          <a:p>
            <a:r>
              <a:rPr lang="en-US" dirty="0"/>
              <a:t>The patient had received a total of 4u </a:t>
            </a:r>
            <a:r>
              <a:rPr lang="en-US" dirty="0" err="1"/>
              <a:t>prbcs</a:t>
            </a:r>
            <a:r>
              <a:rPr lang="en-US" dirty="0"/>
              <a:t> and 1 bag of platelets in the 2 days prior to the code.</a:t>
            </a:r>
          </a:p>
          <a:p>
            <a:r>
              <a:rPr lang="en-US" dirty="0"/>
              <a:t>He had received airway suctioning routinely since surgery, but it had slowed in the last 2 days.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274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C6089-97F3-66E3-7B6D-3C030BB08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Bronchoscopy Image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1DCBAA-5EE5-9EE1-2B83-590E18CBB5F9}"/>
              </a:ext>
            </a:extLst>
          </p:cNvPr>
          <p:cNvSpPr txBox="1"/>
          <p:nvPr/>
        </p:nvSpPr>
        <p:spPr>
          <a:xfrm>
            <a:off x="563880" y="1506156"/>
            <a:ext cx="60960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His gas exchange had been progressively deteriorating since the morning and in the afternoon, he was </a:t>
            </a:r>
            <a:r>
              <a:rPr lang="en-US" sz="2800" dirty="0" err="1"/>
              <a:t>bronched</a:t>
            </a:r>
            <a:r>
              <a:rPr lang="en-US" sz="2800" dirty="0"/>
              <a:t> and found to have a large clot at the carina completely obstructing his L mainstem bronchus and partially obstructing his R. mainstem bronchus.</a:t>
            </a:r>
          </a:p>
          <a:p>
            <a:endParaRPr lang="en-US" sz="2800" dirty="0"/>
          </a:p>
          <a:p>
            <a:r>
              <a:rPr lang="en-US" sz="2800" dirty="0"/>
              <a:t>His hypoxemia persisted and his airway pressure elevated….</a:t>
            </a:r>
          </a:p>
        </p:txBody>
      </p:sp>
      <p:pic>
        <p:nvPicPr>
          <p:cNvPr id="11" name="Content Placeholder 10" descr="Close-up of a syringe in a mouth&#10;&#10;Description automatically generated">
            <a:extLst>
              <a:ext uri="{FF2B5EF4-FFF2-40B4-BE49-F238E27FC236}">
                <a16:creationId xmlns:a16="http://schemas.microsoft.com/office/drawing/2014/main" id="{8A092C3C-0A0D-39E8-20A2-8B889C2097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813" y="1626148"/>
            <a:ext cx="4309241" cy="4016429"/>
          </a:xfrm>
        </p:spPr>
      </p:pic>
    </p:spTree>
    <p:extLst>
      <p:ext uri="{BB962C8B-B14F-4D97-AF65-F5344CB8AC3E}">
        <p14:creationId xmlns:p14="http://schemas.microsoft.com/office/powerpoint/2010/main" val="164893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7A46D-3FAA-A3FD-8FDA-BE887B6E9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567" y="105415"/>
            <a:ext cx="10515600" cy="758186"/>
          </a:xfrm>
        </p:spPr>
        <p:txBody>
          <a:bodyPr/>
          <a:lstStyle/>
          <a:p>
            <a:r>
              <a:rPr lang="en-US" dirty="0"/>
              <a:t>What was happening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9845A4-9344-A30D-CE01-3667685027F3}"/>
              </a:ext>
            </a:extLst>
          </p:cNvPr>
          <p:cNvCxnSpPr>
            <a:cxnSpLocks/>
          </p:cNvCxnSpPr>
          <p:nvPr/>
        </p:nvCxnSpPr>
        <p:spPr>
          <a:xfrm>
            <a:off x="6238240" y="3017520"/>
            <a:ext cx="0" cy="115824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BDF01B7-E496-A23D-2CF8-5F994AE04FE2}"/>
              </a:ext>
            </a:extLst>
          </p:cNvPr>
          <p:cNvCxnSpPr>
            <a:cxnSpLocks/>
          </p:cNvCxnSpPr>
          <p:nvPr/>
        </p:nvCxnSpPr>
        <p:spPr>
          <a:xfrm>
            <a:off x="6350000" y="3017520"/>
            <a:ext cx="0" cy="115824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Content Placeholder 19" descr="A diagram of a human lungs&#10;&#10;Description automatically generated">
            <a:extLst>
              <a:ext uri="{FF2B5EF4-FFF2-40B4-BE49-F238E27FC236}">
                <a16:creationId xmlns:a16="http://schemas.microsoft.com/office/drawing/2014/main" id="{3D82A9C2-A14F-F1CB-793B-41998E47A4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480" y="924098"/>
            <a:ext cx="5709920" cy="5425901"/>
          </a:xfrm>
        </p:spPr>
      </p:pic>
    </p:spTree>
    <p:extLst>
      <p:ext uri="{BB962C8B-B14F-4D97-AF65-F5344CB8AC3E}">
        <p14:creationId xmlns:p14="http://schemas.microsoft.com/office/powerpoint/2010/main" val="144827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6EEF25-728F-AFB1-E6FB-5C328CCD34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would you do?</a:t>
            </a:r>
          </a:p>
        </p:txBody>
      </p:sp>
    </p:spTree>
    <p:extLst>
      <p:ext uri="{BB962C8B-B14F-4D97-AF65-F5344CB8AC3E}">
        <p14:creationId xmlns:p14="http://schemas.microsoft.com/office/powerpoint/2010/main" val="2427679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AE00E-1C9D-A61E-3294-542561030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0875"/>
          </a:xfrm>
        </p:spPr>
        <p:txBody>
          <a:bodyPr>
            <a:noAutofit/>
          </a:bodyPr>
          <a:lstStyle/>
          <a:p>
            <a:r>
              <a:rPr lang="en-US" sz="6600" dirty="0"/>
              <a:t>Here’s Our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B0E60-D819-9FDA-BA1B-25DE385D2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2081"/>
            <a:ext cx="10515600" cy="368808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Retrieve the clot via the bronchoscope?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Push the clot further into the L. mainstem bronchus?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Break-up the clot and retrieve the pieces?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Push the ETT to the R mainstem bronchus?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Extubate and re-intubate with larger ETT?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Fogarty balloon inflation and clot retrieval?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Endobronchial thrombolysis?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VV-ECMO (with an </a:t>
            </a:r>
            <a:r>
              <a:rPr lang="en-US" dirty="0" err="1"/>
              <a:t>Impella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537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523E0-5041-61D9-67B4-32E732797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440" y="151766"/>
            <a:ext cx="5400040" cy="813436"/>
          </a:xfrm>
        </p:spPr>
        <p:txBody>
          <a:bodyPr/>
          <a:lstStyle/>
          <a:p>
            <a:r>
              <a:rPr lang="en-US" dirty="0"/>
              <a:t>Bronchoscope Options</a:t>
            </a:r>
          </a:p>
        </p:txBody>
      </p:sp>
      <p:pic>
        <p:nvPicPr>
          <p:cNvPr id="5" name="Content Placeholder 4" descr="Several different types of tools&#10;&#10;Description automatically generated with medium confidence">
            <a:extLst>
              <a:ext uri="{FF2B5EF4-FFF2-40B4-BE49-F238E27FC236}">
                <a16:creationId xmlns:a16="http://schemas.microsoft.com/office/drawing/2014/main" id="{56F0A53A-156D-3E84-B4C7-097F341AC4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1" y="1706245"/>
            <a:ext cx="4323080" cy="3445510"/>
          </a:xfrm>
        </p:spPr>
      </p:pic>
      <p:pic>
        <p:nvPicPr>
          <p:cNvPr id="8" name="Picture 7" descr="A close-up of a wire&#10;&#10;Description automatically generated">
            <a:extLst>
              <a:ext uri="{FF2B5EF4-FFF2-40B4-BE49-F238E27FC236}">
                <a16:creationId xmlns:a16="http://schemas.microsoft.com/office/drawing/2014/main" id="{F4188D04-A610-2A3C-F4F8-832F2458A1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120" y="1706245"/>
            <a:ext cx="3445510" cy="3445510"/>
          </a:xfrm>
          <a:prstGeom prst="rect">
            <a:avLst/>
          </a:prstGeom>
        </p:spPr>
      </p:pic>
      <p:pic>
        <p:nvPicPr>
          <p:cNvPr id="10" name="Picture 9" descr="A few plastic objects with a blue background&#10;&#10;Description automatically generated with medium confidence">
            <a:extLst>
              <a:ext uri="{FF2B5EF4-FFF2-40B4-BE49-F238E27FC236}">
                <a16:creationId xmlns:a16="http://schemas.microsoft.com/office/drawing/2014/main" id="{B694CAB4-E2B8-D8A5-CA86-BFFBF02627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049" y="1706245"/>
            <a:ext cx="3445510" cy="344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784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590</Words>
  <Application>Microsoft Office PowerPoint</Application>
  <PresentationFormat>Widescreen</PresentationFormat>
  <Paragraphs>54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A Clot in the lung that will not come out</vt:lpstr>
      <vt:lpstr>Case Presentation</vt:lpstr>
      <vt:lpstr>CXR</vt:lpstr>
      <vt:lpstr>Case Presentation</vt:lpstr>
      <vt:lpstr>Bronchoscopy Image</vt:lpstr>
      <vt:lpstr>What was happening</vt:lpstr>
      <vt:lpstr>What would you do?</vt:lpstr>
      <vt:lpstr>Here’s Our List</vt:lpstr>
      <vt:lpstr>Bronchoscope Options</vt:lpstr>
      <vt:lpstr>The Plan!</vt:lpstr>
      <vt:lpstr>The Problem</vt:lpstr>
      <vt:lpstr>Stroke of Luck</vt:lpstr>
      <vt:lpstr>Some lessons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Clot in the lung that will not come out</dc:title>
  <dc:creator>Orestes O'Brien</dc:creator>
  <cp:lastModifiedBy>Orestes O'Brien</cp:lastModifiedBy>
  <cp:revision>10</cp:revision>
  <dcterms:created xsi:type="dcterms:W3CDTF">2023-08-08T17:57:45Z</dcterms:created>
  <dcterms:modified xsi:type="dcterms:W3CDTF">2023-08-08T21:58:58Z</dcterms:modified>
</cp:coreProperties>
</file>